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rylindstrom2:Dropbox%20(Personal):Cylinder%20Age%20-%20Nitroge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rylindstrom2:Dropbox%20(Personal):Cylinder%20Age%20-%20Nitroge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 dirty="0"/>
              <a:t># </a:t>
            </a:r>
            <a:r>
              <a:rPr lang="en-US" sz="1800" dirty="0" smtClean="0"/>
              <a:t>of Current  </a:t>
            </a:r>
            <a:r>
              <a:rPr lang="en-US" sz="1800" dirty="0"/>
              <a:t>Nitrogen </a:t>
            </a:r>
            <a:r>
              <a:rPr lang="en-US" sz="1800" dirty="0" smtClean="0"/>
              <a:t>Cylinders </a:t>
            </a:r>
          </a:p>
          <a:p>
            <a:pPr>
              <a:defRPr sz="1800"/>
            </a:pPr>
            <a:r>
              <a:rPr lang="en-US" sz="1800" dirty="0" smtClean="0"/>
              <a:t>at MIT  </a:t>
            </a:r>
            <a:r>
              <a:rPr lang="en-US" sz="1800" dirty="0"/>
              <a:t>by Year Delivered</a:t>
            </a:r>
          </a:p>
        </c:rich>
      </c:tx>
      <c:layout>
        <c:manualLayout>
          <c:xMode val="edge"/>
          <c:yMode val="edge"/>
          <c:x val="0.165151015544101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4907315812714906E-2"/>
          <c:y val="0.19185011453752199"/>
          <c:w val="0.87796935530834597"/>
          <c:h val="0.6890873696678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Sheet1!$F$1</c:f>
              <c:strCache>
                <c:ptCount val="1"/>
                <c:pt idx="0">
                  <c:v># of Cylinders</c:v>
                </c:pt>
              </c:strCache>
            </c:strRef>
          </c:tx>
          <c:invertIfNegative val="0"/>
          <c:cat>
            <c:strRef>
              <c:f>Sheet1!$E$2:$E$14</c:f>
              <c:strCache>
                <c:ptCount val="13"/>
                <c:pt idx="0">
                  <c:v>Yr - 2003</c:v>
                </c:pt>
                <c:pt idx="1">
                  <c:v>Yr - 2004</c:v>
                </c:pt>
                <c:pt idx="2">
                  <c:v>Yr - 2005</c:v>
                </c:pt>
                <c:pt idx="3">
                  <c:v>Yr - 2006</c:v>
                </c:pt>
                <c:pt idx="4">
                  <c:v>Yr - 2007</c:v>
                </c:pt>
                <c:pt idx="5">
                  <c:v>Yr - 2008</c:v>
                </c:pt>
                <c:pt idx="6">
                  <c:v>Yr - 2009</c:v>
                </c:pt>
                <c:pt idx="7">
                  <c:v>Yr - 2010</c:v>
                </c:pt>
                <c:pt idx="8">
                  <c:v>Yr - 2011</c:v>
                </c:pt>
                <c:pt idx="9">
                  <c:v>Yr - 2012</c:v>
                </c:pt>
                <c:pt idx="10">
                  <c:v>Yr - 2013</c:v>
                </c:pt>
                <c:pt idx="11">
                  <c:v>Yr - 2014</c:v>
                </c:pt>
                <c:pt idx="12">
                  <c:v>Yr - 2015</c:v>
                </c:pt>
              </c:strCache>
            </c:strRef>
          </c:cat>
          <c:val>
            <c:numRef>
              <c:f>Sheet1!$F$2:$F$14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3</c:v>
                </c:pt>
                <c:pt idx="5">
                  <c:v>6</c:v>
                </c:pt>
                <c:pt idx="6">
                  <c:v>15</c:v>
                </c:pt>
                <c:pt idx="7">
                  <c:v>12</c:v>
                </c:pt>
                <c:pt idx="8">
                  <c:v>21</c:v>
                </c:pt>
                <c:pt idx="9">
                  <c:v>28</c:v>
                </c:pt>
                <c:pt idx="10">
                  <c:v>64</c:v>
                </c:pt>
                <c:pt idx="11">
                  <c:v>128</c:v>
                </c:pt>
                <c:pt idx="12">
                  <c:v>251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911808"/>
        <c:axId val="76108544"/>
      </c:barChart>
      <c:catAx>
        <c:axId val="659118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76108544"/>
        <c:crosses val="autoZero"/>
        <c:auto val="1"/>
        <c:lblAlgn val="ctr"/>
        <c:lblOffset val="100"/>
        <c:noMultiLvlLbl val="0"/>
      </c:catAx>
      <c:valAx>
        <c:axId val="761085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59118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5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 dirty="0" smtClean="0"/>
              <a:t>Cumulative Cost </a:t>
            </a:r>
            <a:r>
              <a:rPr lang="en-US" sz="1800" dirty="0"/>
              <a:t>Per Cylinder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5601682740631397E-2"/>
          <c:y val="0.160732778167127"/>
          <c:w val="0.83248223855496095"/>
          <c:h val="0.696457723543719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Sheet1!$G$1</c:f>
              <c:strCache>
                <c:ptCount val="1"/>
                <c:pt idx="0">
                  <c:v>Cost/Cylinder</c:v>
                </c:pt>
              </c:strCache>
            </c:strRef>
          </c:tx>
          <c:invertIfNegative val="0"/>
          <c:cat>
            <c:strRef>
              <c:f>Sheet1!$E$2:$E$13</c:f>
              <c:strCache>
                <c:ptCount val="12"/>
                <c:pt idx="0">
                  <c:v>Yr - 2003</c:v>
                </c:pt>
                <c:pt idx="1">
                  <c:v>Yr - 2004</c:v>
                </c:pt>
                <c:pt idx="2">
                  <c:v>Yr - 2005</c:v>
                </c:pt>
                <c:pt idx="3">
                  <c:v>Yr - 2006</c:v>
                </c:pt>
                <c:pt idx="4">
                  <c:v>Yr - 2007</c:v>
                </c:pt>
                <c:pt idx="5">
                  <c:v>Yr - 2008</c:v>
                </c:pt>
                <c:pt idx="6">
                  <c:v>Yr - 2009</c:v>
                </c:pt>
                <c:pt idx="7">
                  <c:v>Yr - 2010</c:v>
                </c:pt>
                <c:pt idx="8">
                  <c:v>Yr - 2011</c:v>
                </c:pt>
                <c:pt idx="9">
                  <c:v>Yr - 2012</c:v>
                </c:pt>
                <c:pt idx="10">
                  <c:v>Yr - 2013</c:v>
                </c:pt>
                <c:pt idx="11">
                  <c:v>Yr - 2014</c:v>
                </c:pt>
              </c:strCache>
            </c:strRef>
          </c:cat>
          <c:val>
            <c:numRef>
              <c:f>Sheet1!$G$2:$G$13</c:f>
              <c:numCache>
                <c:formatCode>General</c:formatCode>
                <c:ptCount val="12"/>
                <c:pt idx="0">
                  <c:v>858</c:v>
                </c:pt>
                <c:pt idx="1">
                  <c:v>726</c:v>
                </c:pt>
                <c:pt idx="2">
                  <c:v>660</c:v>
                </c:pt>
                <c:pt idx="3">
                  <c:v>594</c:v>
                </c:pt>
                <c:pt idx="4">
                  <c:v>528</c:v>
                </c:pt>
                <c:pt idx="5">
                  <c:v>462</c:v>
                </c:pt>
                <c:pt idx="6">
                  <c:v>396</c:v>
                </c:pt>
                <c:pt idx="7">
                  <c:v>330</c:v>
                </c:pt>
                <c:pt idx="8">
                  <c:v>264</c:v>
                </c:pt>
                <c:pt idx="9">
                  <c:v>198</c:v>
                </c:pt>
                <c:pt idx="10">
                  <c:v>132</c:v>
                </c:pt>
                <c:pt idx="11">
                  <c:v>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925504"/>
        <c:axId val="65927040"/>
      </c:barChart>
      <c:catAx>
        <c:axId val="65925504"/>
        <c:scaling>
          <c:orientation val="minMax"/>
        </c:scaling>
        <c:delete val="0"/>
        <c:axPos val="b"/>
        <c:majorTickMark val="out"/>
        <c:minorTickMark val="none"/>
        <c:tickLblPos val="nextTo"/>
        <c:crossAx val="65927040"/>
        <c:crosses val="autoZero"/>
        <c:auto val="1"/>
        <c:lblAlgn val="ctr"/>
        <c:lblOffset val="100"/>
        <c:noMultiLvlLbl val="0"/>
      </c:catAx>
      <c:valAx>
        <c:axId val="659270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59255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9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45E7-2822-1E43-A392-98DB4FF0DA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84EA-55BB-4F49-B13C-11DFBC2661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20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45E7-2822-1E43-A392-98DB4FF0DA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84EA-55BB-4F49-B13C-11DFBC2661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747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45E7-2822-1E43-A392-98DB4FF0DA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84EA-55BB-4F49-B13C-11DFBC2661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225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45E7-2822-1E43-A392-98DB4FF0DA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84EA-55BB-4F49-B13C-11DFBC2661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2055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45E7-2822-1E43-A392-98DB4FF0DA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84EA-55BB-4F49-B13C-11DFBC2661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6551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45E7-2822-1E43-A392-98DB4FF0DA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84EA-55BB-4F49-B13C-11DFBC2661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207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45E7-2822-1E43-A392-98DB4FF0DA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84EA-55BB-4F49-B13C-11DFBC2661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4457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45E7-2822-1E43-A392-98DB4FF0DA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84EA-55BB-4F49-B13C-11DFBC2661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2140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45E7-2822-1E43-A392-98DB4FF0DA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84EA-55BB-4F49-B13C-11DFBC2661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6595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45E7-2822-1E43-A392-98DB4FF0DA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84EA-55BB-4F49-B13C-11DFBC2661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3603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45E7-2822-1E43-A392-98DB4FF0DA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84EA-55BB-4F49-B13C-11DFBC2661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517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45E7-2822-1E43-A392-98DB4FF0DA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84EA-55BB-4F49-B13C-11DFBC2661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796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45E7-2822-1E43-A392-98DB4FF0DA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84EA-55BB-4F49-B13C-11DFBC2661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8036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45E7-2822-1E43-A392-98DB4FF0DA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84EA-55BB-4F49-B13C-11DFBC2661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9431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45E7-2822-1E43-A392-98DB4FF0DA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84EA-55BB-4F49-B13C-11DFBC2661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013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45E7-2822-1E43-A392-98DB4FF0DA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84EA-55BB-4F49-B13C-11DFBC2661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303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45E7-2822-1E43-A392-98DB4FF0DA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84EA-55BB-4F49-B13C-11DFBC2661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063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45E7-2822-1E43-A392-98DB4FF0DA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84EA-55BB-4F49-B13C-11DFBC2661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92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45E7-2822-1E43-A392-98DB4FF0DA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84EA-55BB-4F49-B13C-11DFBC2661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256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45E7-2822-1E43-A392-98DB4FF0DA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84EA-55BB-4F49-B13C-11DFBC2661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158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45E7-2822-1E43-A392-98DB4FF0DA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84EA-55BB-4F49-B13C-11DFBC2661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235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45E7-2822-1E43-A392-98DB4FF0DA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84EA-55BB-4F49-B13C-11DFBC2661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476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F2D45E7-2822-1E43-A392-98DB4FF0DA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9/11/2015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C10584EA-55BB-4F49-B13C-11DFBC2661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043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F2D45E7-2822-1E43-A392-98DB4FF0DA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9/11/2015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C10584EA-55BB-4F49-B13C-11DFBC26612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981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0731"/>
            <a:ext cx="8229600" cy="1143000"/>
          </a:xfrm>
        </p:spPr>
        <p:txBody>
          <a:bodyPr/>
          <a:lstStyle/>
          <a:p>
            <a:r>
              <a:rPr lang="en-US" dirty="0" smtClean="0"/>
              <a:t>It Pays to Hand in Old Cylinders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268179"/>
              </p:ext>
            </p:extLst>
          </p:nvPr>
        </p:nvGraphicFramePr>
        <p:xfrm>
          <a:off x="136769" y="2362182"/>
          <a:ext cx="8880232" cy="265176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3754913"/>
                <a:gridCol w="1486364"/>
                <a:gridCol w="1770986"/>
                <a:gridCol w="1867969"/>
              </a:tblGrid>
              <a:tr h="431800">
                <a:tc>
                  <a:txBody>
                    <a:bodyPr/>
                    <a:lstStyle/>
                    <a:p>
                      <a:r>
                        <a:rPr lang="en-US" dirty="0" smtClean="0"/>
                        <a:t>Product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Initial 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Monthly</a:t>
                      </a:r>
                      <a:r>
                        <a:rPr lang="en-US" baseline="0" dirty="0" smtClean="0"/>
                        <a:t> Rental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Cost/Rent</a:t>
                      </a:r>
                      <a:r>
                        <a:rPr lang="en-US" baseline="0" dirty="0" smtClean="0"/>
                        <a:t> Ratio*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Industrial Grade Argon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$33.36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$5.50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6.06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Industrial Grade Carbon</a:t>
                      </a:r>
                      <a:r>
                        <a:rPr lang="en-US" baseline="0" dirty="0" smtClean="0"/>
                        <a:t> Dioxide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$12.81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$5.50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2.32</a:t>
                      </a:r>
                      <a:endParaRPr lang="en-US" dirty="0"/>
                    </a:p>
                  </a:txBody>
                  <a:tcPr/>
                </a:tc>
              </a:tr>
              <a:tr h="362243">
                <a:tc>
                  <a:txBody>
                    <a:bodyPr/>
                    <a:lstStyle/>
                    <a:p>
                      <a:r>
                        <a:rPr lang="en-US" dirty="0" smtClean="0"/>
                        <a:t>Industrial Grade Helium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$90.20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$5.50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Industrial</a:t>
                      </a:r>
                      <a:r>
                        <a:rPr lang="en-US" baseline="0" dirty="0" smtClean="0"/>
                        <a:t> Grade Nitrogen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$9.52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$5.50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1.73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Industrial Grade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Oxygen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$13.10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$5.50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2.38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Liquid</a:t>
                      </a:r>
                      <a:r>
                        <a:rPr lang="en-US" baseline="0" dirty="0" smtClean="0"/>
                        <a:t> Nitrogen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$54.53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$48.53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5246059"/>
            <a:ext cx="79326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 defTabSz="457200"/>
            <a:r>
              <a:rPr lang="en-US" sz="2400" dirty="0" smtClean="0">
                <a:solidFill>
                  <a:prstClr val="black"/>
                </a:solidFill>
              </a:rPr>
              <a:t>* This ratio shows how many months it takes for the cylinder rental charge to exceed the initial cost.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1602154"/>
            <a:ext cx="84913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400" dirty="0" smtClean="0">
                <a:solidFill>
                  <a:prstClr val="black"/>
                </a:solidFill>
              </a:rPr>
              <a:t>Initial cost vs. rental fee for some commonly used Airgas products.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34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9474223"/>
              </p:ext>
            </p:extLst>
          </p:nvPr>
        </p:nvGraphicFramePr>
        <p:xfrm>
          <a:off x="269764" y="1376542"/>
          <a:ext cx="4148712" cy="3185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0336047"/>
              </p:ext>
            </p:extLst>
          </p:nvPr>
        </p:nvGraphicFramePr>
        <p:xfrm>
          <a:off x="4617631" y="1459910"/>
          <a:ext cx="4325788" cy="3185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9532" y="5034650"/>
            <a:ext cx="8320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dirty="0" smtClean="0">
                <a:solidFill>
                  <a:prstClr val="black"/>
                </a:solidFill>
              </a:rPr>
              <a:t>Sample cost over time for retained cylinders. Nitrogen tanks have an initial cost of </a:t>
            </a:r>
            <a:r>
              <a:rPr lang="en-US" b="1" dirty="0" smtClean="0">
                <a:solidFill>
                  <a:prstClr val="black"/>
                </a:solidFill>
              </a:rPr>
              <a:t>$9.52</a:t>
            </a:r>
            <a:r>
              <a:rPr lang="en-US" dirty="0" smtClean="0">
                <a:solidFill>
                  <a:prstClr val="black"/>
                </a:solidFill>
              </a:rPr>
              <a:t>. Monthly rental cost for nitrogen tanks are $5.50.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4709" y="246529"/>
            <a:ext cx="796584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3200" dirty="0" smtClean="0">
                <a:solidFill>
                  <a:prstClr val="black"/>
                </a:solidFill>
              </a:rPr>
              <a:t>Sample Cost Calculation for Retained Cylinders</a:t>
            </a:r>
            <a:endParaRPr lang="en-US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29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Office PowerPoint</Application>
  <PresentationFormat>On-screen Show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1_Office Theme</vt:lpstr>
      <vt:lpstr>2_Office Theme</vt:lpstr>
      <vt:lpstr>It Pays to Hand in Old Cylinders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Pays to Hand in Old Cylinders</dc:title>
  <dc:creator/>
  <cp:lastModifiedBy>kblass</cp:lastModifiedBy>
  <cp:revision>1</cp:revision>
  <dcterms:created xsi:type="dcterms:W3CDTF">2006-08-16T00:00:00Z</dcterms:created>
  <dcterms:modified xsi:type="dcterms:W3CDTF">2015-09-11T16:50:17Z</dcterms:modified>
</cp:coreProperties>
</file>